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1" r:id="rId3"/>
    <p:sldId id="262" r:id="rId4"/>
    <p:sldId id="264" r:id="rId5"/>
    <p:sldId id="266" r:id="rId6"/>
    <p:sldId id="267" r:id="rId7"/>
    <p:sldId id="263" r:id="rId8"/>
    <p:sldId id="257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  <p:sldId id="258" r:id="rId18"/>
    <p:sldId id="282" r:id="rId19"/>
    <p:sldId id="299" r:id="rId20"/>
    <p:sldId id="277" r:id="rId21"/>
    <p:sldId id="278" r:id="rId22"/>
    <p:sldId id="279" r:id="rId23"/>
    <p:sldId id="280" r:id="rId24"/>
    <p:sldId id="281" r:id="rId25"/>
    <p:sldId id="283" r:id="rId26"/>
    <p:sldId id="259" r:id="rId27"/>
    <p:sldId id="284" r:id="rId28"/>
    <p:sldId id="285" r:id="rId29"/>
    <p:sldId id="286" r:id="rId30"/>
    <p:sldId id="287" r:id="rId31"/>
    <p:sldId id="288" r:id="rId32"/>
    <p:sldId id="289" r:id="rId33"/>
    <p:sldId id="294" r:id="rId34"/>
    <p:sldId id="298" r:id="rId35"/>
    <p:sldId id="295" r:id="rId36"/>
    <p:sldId id="290" r:id="rId37"/>
    <p:sldId id="291" r:id="rId38"/>
    <p:sldId id="292" r:id="rId39"/>
    <p:sldId id="293" r:id="rId40"/>
  </p:sldIdLst>
  <p:sldSz cx="12192000" cy="6858000"/>
  <p:notesSz cx="6858000" cy="9144000"/>
  <p:embeddedFontLst>
    <p:embeddedFont>
      <p:font typeface="72" panose="020B0503030000000003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Rokkitt" pitchFamily="2" charset="77"/>
      <p:regular r:id="rId55"/>
      <p:bold r:id="rId56"/>
    </p:embeddedFont>
    <p:embeddedFont>
      <p:font typeface="Rubik" pitchFamily="2" charset="-79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95741" autoAdjust="0"/>
  </p:normalViewPr>
  <p:slideViewPr>
    <p:cSldViewPr showGuides="1">
      <p:cViewPr varScale="1">
        <p:scale>
          <a:sx n="83" d="100"/>
          <a:sy n="83" d="100"/>
        </p:scale>
        <p:origin x="232" y="656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7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Ciclos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924B9-77C0-4B26-8C2B-A41F2EEE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5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39799-B9B7-476F-8503-7A385589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51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F70AE-A8EB-45B5-B863-AF305D47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5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34B9BC-BFA3-476B-A01A-59EED8E5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2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CA61A-E4A8-4158-9F31-EC844FB4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80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D3B71-7C0F-4754-AC82-30448FC6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4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F8B7-D0EB-43E3-9E95-56DD7FB56D2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Code trace</a:t>
            </a:r>
            <a:endParaRPr lang="en-US" dirty="0">
              <a:solidFill>
                <a:srgbClr val="EF3078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73DF-13FC-409C-9356-314BCD9D4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14445" r="14374" b="50000"/>
          <a:stretch/>
        </p:blipFill>
        <p:spPr>
          <a:xfrm>
            <a:off x="73818" y="1447800"/>
            <a:ext cx="1181338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5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2EF7-2CFF-4E2F-BB31-F96B80A4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Do-while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53BA4-35D7-41D0-B8A2-63D6B0244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A5A99-0753-4003-8CFD-C313F8DA0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22"/>
          <a:stretch/>
        </p:blipFill>
        <p:spPr>
          <a:xfrm>
            <a:off x="0" y="35814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9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A5A99-0753-4003-8CFD-C313F8DA0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b="83333"/>
          <a:stretch/>
        </p:blipFill>
        <p:spPr>
          <a:xfrm>
            <a:off x="381000" y="0"/>
            <a:ext cx="10820400" cy="1143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94784-085B-3D47-546E-6324C66A577F}"/>
              </a:ext>
            </a:extLst>
          </p:cNvPr>
          <p:cNvSpPr txBox="1">
            <a:spLocks/>
          </p:cNvSpPr>
          <p:nvPr/>
        </p:nvSpPr>
        <p:spPr>
          <a:xfrm>
            <a:off x="304800" y="1295400"/>
            <a:ext cx="11582400" cy="5197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Do-whiles are very similar to whiles, with the exception that it will always be executed </a:t>
            </a:r>
            <a:r>
              <a:rPr lang="en-US" u="sng" dirty="0"/>
              <a:t>at least once.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is because the Boolean condition is evaluated at the end of the loop, instead of at the start. This loops are very useful when validating inputs from the keyboard.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55A53-E715-FA47-5E58-7B136B50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22"/>
          <a:stretch/>
        </p:blipFill>
        <p:spPr>
          <a:xfrm>
            <a:off x="0" y="43434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E99B-D1D1-4DEA-8A92-0CC43D46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Loops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10A96-A4A5-454F-8CE4-17C394CA4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3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5E6FD-FEDB-48AC-9B40-35625932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1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B208F-BED0-4927-BCCA-159041826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66"/>
          <a:stretch/>
        </p:blipFill>
        <p:spPr>
          <a:xfrm>
            <a:off x="0" y="0"/>
            <a:ext cx="12192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1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559DF-496F-4565-A23C-F8A8FCE04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66"/>
          <a:stretch/>
        </p:blipFill>
        <p:spPr>
          <a:xfrm>
            <a:off x="0" y="0"/>
            <a:ext cx="12192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9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D994E-0900-42C8-9A6B-144CF5A9A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55"/>
          <a:stretch/>
        </p:blipFill>
        <p:spPr>
          <a:xfrm>
            <a:off x="0" y="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7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33C2BA-DBC5-4540-AF8F-7DDFB9109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55"/>
          <a:stretch/>
        </p:blipFill>
        <p:spPr>
          <a:xfrm>
            <a:off x="0" y="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5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AAB290-B1D4-46CF-81EC-D35E4F39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48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F6A5-E7AB-42DD-BEA0-8A6D1E84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 loop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81463-0478-49EB-9923-24202986B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67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CF5328-0024-4ADD-8335-6D143C14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0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F498D-A528-4858-963C-D57F6D6E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5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E4D56-A44B-4693-8427-EFBF45C0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7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152400" y="152400"/>
            <a:ext cx="6553200" cy="2585323"/>
            <a:chOff x="457200" y="551438"/>
            <a:chExt cx="6553200" cy="25853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5486400" y="2856805"/>
            <a:ext cx="6553200" cy="3970318"/>
            <a:chOff x="457200" y="551438"/>
            <a:chExt cx="6553200" cy="39703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12A717-D7AD-4645-84DF-4B888CD70836}"/>
              </a:ext>
            </a:extLst>
          </p:cNvPr>
          <p:cNvSpPr txBox="1"/>
          <p:nvPr/>
        </p:nvSpPr>
        <p:spPr>
          <a:xfrm>
            <a:off x="6858000" y="457200"/>
            <a:ext cx="533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EF3078"/>
                </a:solidFill>
              </a:rPr>
              <a:t>Design a program that prints the numbers from 1 to 5</a:t>
            </a:r>
            <a:endParaRPr lang="en-US" sz="2800" b="1" dirty="0">
              <a:solidFill>
                <a:srgbClr val="EF307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089C7-FE44-4C59-B842-56C63E5A1C84}"/>
              </a:ext>
            </a:extLst>
          </p:cNvPr>
          <p:cNvSpPr txBox="1"/>
          <p:nvPr/>
        </p:nvSpPr>
        <p:spPr>
          <a:xfrm>
            <a:off x="381000" y="3886200"/>
            <a:ext cx="4229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EF3078"/>
                </a:solidFill>
              </a:rPr>
              <a:t>Design a program that prints the numbers from 1 to 10</a:t>
            </a:r>
            <a:endParaRPr lang="en-US" sz="2800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3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E4584-7257-40A5-AC35-5BD44238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13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619BD-038D-4A36-AD25-937925CD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67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F823F-4AC2-4824-81AF-4255512C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00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4F3E-F7BE-4BE5-8136-F35219E9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FBC2F-39F2-4839-8FE7-5D17AB964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64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09558-0F6C-4B68-BC54-D6F8C446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76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A21173-D37A-4922-B8E8-63FA0E06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1EE6-F075-451D-AB2A-7570BC05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Comunes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9055D-5FAB-48FB-8E9B-46B612972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51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D9228-CE29-4F95-8944-F8E79C93E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39EEB8-0B86-4257-9C05-7E6F1A11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6A514-E12C-46D6-8E53-E538497D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152400" y="152400"/>
            <a:ext cx="4457700" cy="1828800"/>
            <a:chOff x="457200" y="551438"/>
            <a:chExt cx="6553200" cy="1754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5638800" y="152400"/>
            <a:ext cx="4572000" cy="2858195"/>
            <a:chOff x="457200" y="551438"/>
            <a:chExt cx="6553200" cy="26776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758138-3EC4-4623-B357-C3565A08BA73}"/>
              </a:ext>
            </a:extLst>
          </p:cNvPr>
          <p:cNvSpPr txBox="1"/>
          <p:nvPr/>
        </p:nvSpPr>
        <p:spPr>
          <a:xfrm>
            <a:off x="165100" y="39624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EF3078"/>
                </a:solidFill>
              </a:rPr>
              <a:t>Now one that prints the numbers from 1 to 100</a:t>
            </a:r>
            <a:endParaRPr lang="en-US" b="1" dirty="0">
              <a:solidFill>
                <a:srgbClr val="EF3078"/>
              </a:solidFill>
            </a:endParaRPr>
          </a:p>
        </p:txBody>
      </p:sp>
      <p:sp>
        <p:nvSpPr>
          <p:cNvPr id="3" name="!!code">
            <a:extLst>
              <a:ext uri="{FF2B5EF4-FFF2-40B4-BE49-F238E27FC236}">
                <a16:creationId xmlns:a16="http://schemas.microsoft.com/office/drawing/2014/main" id="{7D256660-4253-40A6-92A5-05646530DDEE}"/>
              </a:ext>
            </a:extLst>
          </p:cNvPr>
          <p:cNvSpPr/>
          <p:nvPr/>
        </p:nvSpPr>
        <p:spPr>
          <a:xfrm>
            <a:off x="4635500" y="3847406"/>
            <a:ext cx="6096000" cy="923329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Loop5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                                     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-5029200" y="-2438400"/>
            <a:ext cx="4457700" cy="1828800"/>
            <a:chOff x="457200" y="551438"/>
            <a:chExt cx="6553200" cy="1754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10515600" y="-5144195"/>
            <a:ext cx="4572000" cy="2858195"/>
            <a:chOff x="457200" y="551438"/>
            <a:chExt cx="6553200" cy="26776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758138-3EC4-4623-B357-C3565A08BA73}"/>
              </a:ext>
            </a:extLst>
          </p:cNvPr>
          <p:cNvSpPr txBox="1"/>
          <p:nvPr/>
        </p:nvSpPr>
        <p:spPr>
          <a:xfrm>
            <a:off x="228600" y="16764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EF3078"/>
                </a:solidFill>
              </a:rPr>
              <a:t>Now one that prints the numbers from 1 to 100</a:t>
            </a:r>
            <a:endParaRPr lang="en-US" sz="2400" b="1" dirty="0">
              <a:solidFill>
                <a:srgbClr val="EF3078"/>
              </a:solidFill>
            </a:endParaRPr>
          </a:p>
        </p:txBody>
      </p:sp>
      <p:sp>
        <p:nvSpPr>
          <p:cNvPr id="3" name="!!code">
            <a:extLst>
              <a:ext uri="{FF2B5EF4-FFF2-40B4-BE49-F238E27FC236}">
                <a16:creationId xmlns:a16="http://schemas.microsoft.com/office/drawing/2014/main" id="{7D256660-4253-40A6-92A5-05646530DDEE}"/>
              </a:ext>
            </a:extLst>
          </p:cNvPr>
          <p:cNvSpPr/>
          <p:nvPr/>
        </p:nvSpPr>
        <p:spPr>
          <a:xfrm>
            <a:off x="4553688" y="25400"/>
            <a:ext cx="6096000" cy="867929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Loop100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5C0E6-3486-484F-8E67-3F2F027C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0"/>
            <a:ext cx="1762371" cy="171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78170-4E87-47B4-9346-892B81C4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810000"/>
            <a:ext cx="17623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3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A9E7F-28B8-42E3-B964-E333F066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279900"/>
            <a:ext cx="1981200" cy="22098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CB4BBD-8D49-4F42-BDE2-0F5F81374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26902"/>
            <a:ext cx="4267200" cy="5143796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17FE0BD3-B3B2-4274-A4A8-09F9D6D4125F}"/>
              </a:ext>
            </a:extLst>
          </p:cNvPr>
          <p:cNvSpPr/>
          <p:nvPr/>
        </p:nvSpPr>
        <p:spPr>
          <a:xfrm>
            <a:off x="4648200" y="-292100"/>
            <a:ext cx="6248400" cy="6781800"/>
          </a:xfrm>
          <a:prstGeom prst="cloud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CD5989-0FFA-4802-A7BF-73F233984927}"/>
              </a:ext>
            </a:extLst>
          </p:cNvPr>
          <p:cNvSpPr/>
          <p:nvPr/>
        </p:nvSpPr>
        <p:spPr>
          <a:xfrm>
            <a:off x="2971800" y="3962400"/>
            <a:ext cx="609600" cy="69668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6D64D8-5B79-4FB7-B8C9-169033BFD8D9}"/>
              </a:ext>
            </a:extLst>
          </p:cNvPr>
          <p:cNvSpPr/>
          <p:nvPr/>
        </p:nvSpPr>
        <p:spPr>
          <a:xfrm>
            <a:off x="3581400" y="3200400"/>
            <a:ext cx="838200" cy="8381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29FEC-0CDC-4F58-87A9-88E974EF0AB6}"/>
              </a:ext>
            </a:extLst>
          </p:cNvPr>
          <p:cNvSpPr txBox="1"/>
          <p:nvPr/>
        </p:nvSpPr>
        <p:spPr>
          <a:xfrm>
            <a:off x="101600" y="368300"/>
            <a:ext cx="464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EF3078"/>
                </a:solidFill>
              </a:rPr>
              <a:t>Computers are great at repeating instructions!</a:t>
            </a:r>
            <a:endParaRPr lang="en-US" sz="3200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9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E914-9BA7-4E9D-AD9D-76A2CE21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Loops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2AEFA-A015-43A6-8097-A4F9216D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block of instructions that will repeat based on a </a:t>
            </a:r>
            <a:r>
              <a:rPr lang="en-US" dirty="0" err="1"/>
              <a:t>boolean</a:t>
            </a:r>
            <a:r>
              <a:rPr lang="en-US" dirty="0"/>
              <a:t> expression.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Loop body</a:t>
            </a:r>
            <a:r>
              <a:rPr lang="en-US" dirty="0"/>
              <a:t>: Code to be repeated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Control variable</a:t>
            </a:r>
            <a:r>
              <a:rPr lang="en-US" dirty="0"/>
              <a:t>: Variable that will control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Exit condition</a:t>
            </a:r>
            <a:r>
              <a:rPr lang="en-US" dirty="0"/>
              <a:t>: When will the block of code stop repeating?</a:t>
            </a:r>
          </a:p>
        </p:txBody>
      </p:sp>
    </p:spTree>
    <p:extLst>
      <p:ext uri="{BB962C8B-B14F-4D97-AF65-F5344CB8AC3E}">
        <p14:creationId xmlns:p14="http://schemas.microsoft.com/office/powerpoint/2010/main" val="268893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595A-086E-444B-8745-B78C7AE6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While loops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84C22-3A65-4209-961F-FE3E34723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E9396-BD73-4DC0-A340-A4F356B3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6731000" cy="2650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CD8796-9D38-441E-B543-7C0FE2CB7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24"/>
          <a:stretch/>
        </p:blipFill>
        <p:spPr>
          <a:xfrm>
            <a:off x="5562600" y="4114800"/>
            <a:ext cx="5706271" cy="16100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D3183C-3DF2-4BD2-81A2-C4EA130EF29E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Sintaxis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B6E10A-71A8-7D93-F9A7-4254AAD4678B}"/>
              </a:ext>
            </a:extLst>
          </p:cNvPr>
          <p:cNvSpPr txBox="1">
            <a:spLocks/>
          </p:cNvSpPr>
          <p:nvPr/>
        </p:nvSpPr>
        <p:spPr>
          <a:xfrm>
            <a:off x="5867400" y="3446267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Examples of conditions</a:t>
            </a:r>
            <a:endParaRPr lang="en-US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1256</Words>
  <Application>Microsoft Macintosh PowerPoint</Application>
  <PresentationFormat>Widescreen</PresentationFormat>
  <Paragraphs>225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Rubik</vt:lpstr>
      <vt:lpstr>Consolas</vt:lpstr>
      <vt:lpstr>Rokkitt</vt:lpstr>
      <vt:lpstr>72</vt:lpstr>
      <vt:lpstr>Calibri</vt:lpstr>
      <vt:lpstr>Office Theme</vt:lpstr>
      <vt:lpstr>Módulo 7</vt:lpstr>
      <vt:lpstr>Loops</vt:lpstr>
      <vt:lpstr>PowerPoint Presentation</vt:lpstr>
      <vt:lpstr>PowerPoint Presentation</vt:lpstr>
      <vt:lpstr>PowerPoint Presentation</vt:lpstr>
      <vt:lpstr>PowerPoint Presentation</vt:lpstr>
      <vt:lpstr>Loops</vt:lpstr>
      <vt:lpstr>While loops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Do-while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loop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</vt:lpstr>
      <vt:lpstr>PowerPoint Presentation</vt:lpstr>
      <vt:lpstr>PowerPoint Presentation</vt:lpstr>
      <vt:lpstr>Problemas Comunes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Eduardo Acosta Ramos</cp:lastModifiedBy>
  <cp:revision>95</cp:revision>
  <dcterms:created xsi:type="dcterms:W3CDTF">2020-10-13T14:52:33Z</dcterms:created>
  <dcterms:modified xsi:type="dcterms:W3CDTF">2023-10-31T21:30:46Z</dcterms:modified>
</cp:coreProperties>
</file>